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Lst>
  <p:sldSz cx="18288000" cy="10287000"/>
  <p:notesSz cx="6858000" cy="9144000"/>
  <p:embeddedFontLst>
    <p:embeddedFont>
      <p:font typeface="Quicksand Medium" panose="020B0604020202020204" charset="0"/>
      <p:regular r:id="rId16"/>
    </p:embeddedFont>
    <p:embeddedFont>
      <p:font typeface="Six Hands Brush" panose="020B0604020202020204" charset="0"/>
      <p:regular r:id="rId17"/>
    </p:embeddedFont>
    <p:embeddedFont>
      <p:font typeface="Calibri" panose="020F0502020204030204" pitchFamily="34" charset="0"/>
      <p:regular r:id="rId18"/>
      <p:bold r:id="rId19"/>
      <p:italic r:id="rId20"/>
      <p:boldItalic r:id="rId21"/>
    </p:embeddedFont>
    <p:embeddedFont>
      <p:font typeface="Quicksand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64" d="100"/>
          <a:sy n="64" d="100"/>
        </p:scale>
        <p:origin x="-130" y="-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3.png"/><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sp>
        <p:nvSpPr>
          <p:cNvPr id="3" name="Freeform 3"/>
          <p:cNvSpPr/>
          <p:nvPr/>
        </p:nvSpPr>
        <p:spPr>
          <a:xfrm rot="-1432890">
            <a:off x="15894645" y="1719849"/>
            <a:ext cx="1525575" cy="1332871"/>
          </a:xfrm>
          <a:custGeom>
            <a:avLst/>
            <a:gdLst/>
            <a:ahLst/>
            <a:cxnLst/>
            <a:rect l="l" t="t" r="r" b="b"/>
            <a:pathLst>
              <a:path w="1525575" h="1332871">
                <a:moveTo>
                  <a:pt x="0" y="0"/>
                </a:moveTo>
                <a:lnTo>
                  <a:pt x="1525575" y="0"/>
                </a:lnTo>
                <a:lnTo>
                  <a:pt x="1525575" y="1332870"/>
                </a:lnTo>
                <a:lnTo>
                  <a:pt x="0" y="1332870"/>
                </a:lnTo>
                <a:lnTo>
                  <a:pt x="0" y="0"/>
                </a:lnTo>
                <a:close/>
              </a:path>
            </a:pathLst>
          </a:custGeom>
          <a:blipFill>
            <a:blip r:embed="rId3"/>
            <a:stretch>
              <a:fillRect/>
            </a:stretch>
          </a:blipFill>
        </p:spPr>
      </p:sp>
      <p:sp>
        <p:nvSpPr>
          <p:cNvPr id="4" name="Freeform 4"/>
          <p:cNvSpPr/>
          <p:nvPr/>
        </p:nvSpPr>
        <p:spPr>
          <a:xfrm>
            <a:off x="6966845" y="8212429"/>
            <a:ext cx="1101991" cy="1045871"/>
          </a:xfrm>
          <a:custGeom>
            <a:avLst/>
            <a:gdLst/>
            <a:ahLst/>
            <a:cxnLst/>
            <a:rect l="l" t="t" r="r" b="b"/>
            <a:pathLst>
              <a:path w="1101991" h="1045871">
                <a:moveTo>
                  <a:pt x="0" y="0"/>
                </a:moveTo>
                <a:lnTo>
                  <a:pt x="1101991" y="0"/>
                </a:lnTo>
                <a:lnTo>
                  <a:pt x="1101991" y="1045871"/>
                </a:lnTo>
                <a:lnTo>
                  <a:pt x="0" y="1045871"/>
                </a:lnTo>
                <a:lnTo>
                  <a:pt x="0" y="0"/>
                </a:lnTo>
                <a:close/>
              </a:path>
            </a:pathLst>
          </a:custGeom>
          <a:blipFill>
            <a:blip r:embed="rId4"/>
            <a:stretch>
              <a:fillRect/>
            </a:stretch>
          </a:blipFill>
        </p:spPr>
      </p:sp>
      <p:grpSp>
        <p:nvGrpSpPr>
          <p:cNvPr id="5" name="Group 5"/>
          <p:cNvGrpSpPr/>
          <p:nvPr/>
        </p:nvGrpSpPr>
        <p:grpSpPr>
          <a:xfrm>
            <a:off x="1630568" y="3589070"/>
            <a:ext cx="15026864" cy="3108861"/>
            <a:chOff x="0" y="0"/>
            <a:chExt cx="20035819" cy="4145148"/>
          </a:xfrm>
        </p:grpSpPr>
        <p:sp>
          <p:nvSpPr>
            <p:cNvPr id="6" name="TextBox 6"/>
            <p:cNvSpPr txBox="1"/>
            <p:nvPr/>
          </p:nvSpPr>
          <p:spPr>
            <a:xfrm>
              <a:off x="0" y="-9525"/>
              <a:ext cx="20035819" cy="2351469"/>
            </a:xfrm>
            <a:prstGeom prst="rect">
              <a:avLst/>
            </a:prstGeom>
          </p:spPr>
          <p:txBody>
            <a:bodyPr lIns="0" tIns="0" rIns="0" bIns="0" rtlCol="0" anchor="t">
              <a:spAutoFit/>
            </a:bodyPr>
            <a:lstStyle/>
            <a:p>
              <a:pPr algn="ctr">
                <a:lnSpc>
                  <a:spcPts val="12709"/>
                </a:lnSpc>
              </a:pPr>
              <a:r>
                <a:rPr lang="en-US" sz="11553">
                  <a:solidFill>
                    <a:srgbClr val="FFFFFF"/>
                  </a:solidFill>
                  <a:latin typeface="Telegraf"/>
                </a:rPr>
                <a:t>MACHINE LEARNING</a:t>
              </a:r>
            </a:p>
          </p:txBody>
        </p:sp>
        <p:sp>
          <p:nvSpPr>
            <p:cNvPr id="7" name="TextBox 7"/>
            <p:cNvSpPr txBox="1"/>
            <p:nvPr/>
          </p:nvSpPr>
          <p:spPr>
            <a:xfrm>
              <a:off x="2729713" y="2484369"/>
              <a:ext cx="14576394" cy="1660779"/>
            </a:xfrm>
            <a:prstGeom prst="rect">
              <a:avLst/>
            </a:prstGeom>
          </p:spPr>
          <p:txBody>
            <a:bodyPr lIns="0" tIns="0" rIns="0" bIns="0" rtlCol="0" anchor="t">
              <a:spAutoFit/>
            </a:bodyPr>
            <a:lstStyle/>
            <a:p>
              <a:pPr algn="ctr">
                <a:lnSpc>
                  <a:spcPts val="4977"/>
                </a:lnSpc>
                <a:spcBef>
                  <a:spcPct val="0"/>
                </a:spcBef>
              </a:pPr>
              <a:r>
                <a:rPr lang="en-US" sz="3554">
                  <a:solidFill>
                    <a:srgbClr val="FFFFFF"/>
                  </a:solidFill>
                  <a:latin typeface="Telegraf"/>
                </a:rPr>
                <a:t>Face Detection &amp; Recognition from Images Based on CNN &amp; Raspberry Pi</a:t>
              </a:r>
            </a:p>
          </p:txBody>
        </p:sp>
      </p:grpSp>
      <p:sp>
        <p:nvSpPr>
          <p:cNvPr id="8" name="Freeform 8"/>
          <p:cNvSpPr/>
          <p:nvPr/>
        </p:nvSpPr>
        <p:spPr>
          <a:xfrm>
            <a:off x="11689701" y="8395729"/>
            <a:ext cx="2502028" cy="1339529"/>
          </a:xfrm>
          <a:custGeom>
            <a:avLst/>
            <a:gdLst/>
            <a:ahLst/>
            <a:cxnLst/>
            <a:rect l="l" t="t" r="r" b="b"/>
            <a:pathLst>
              <a:path w="2502028" h="1339529">
                <a:moveTo>
                  <a:pt x="0" y="0"/>
                </a:moveTo>
                <a:lnTo>
                  <a:pt x="2502028" y="0"/>
                </a:lnTo>
                <a:lnTo>
                  <a:pt x="2502028" y="1339529"/>
                </a:lnTo>
                <a:lnTo>
                  <a:pt x="0" y="1339529"/>
                </a:lnTo>
                <a:lnTo>
                  <a:pt x="0" y="0"/>
                </a:lnTo>
                <a:close/>
              </a:path>
            </a:pathLst>
          </a:custGeom>
          <a:blipFill>
            <a:blip r:embed="rId5"/>
            <a:stretch>
              <a:fillRect/>
            </a:stretch>
          </a:blipFill>
        </p:spPr>
      </p:sp>
      <p:sp>
        <p:nvSpPr>
          <p:cNvPr id="9" name="Freeform 9"/>
          <p:cNvSpPr/>
          <p:nvPr/>
        </p:nvSpPr>
        <p:spPr>
          <a:xfrm>
            <a:off x="8359513" y="654447"/>
            <a:ext cx="2027125" cy="2216653"/>
          </a:xfrm>
          <a:custGeom>
            <a:avLst/>
            <a:gdLst/>
            <a:ahLst/>
            <a:cxnLst/>
            <a:rect l="l" t="t" r="r" b="b"/>
            <a:pathLst>
              <a:path w="2027125" h="2216653">
                <a:moveTo>
                  <a:pt x="0" y="0"/>
                </a:moveTo>
                <a:lnTo>
                  <a:pt x="2027125" y="0"/>
                </a:lnTo>
                <a:lnTo>
                  <a:pt x="2027125" y="2216653"/>
                </a:lnTo>
                <a:lnTo>
                  <a:pt x="0" y="2216653"/>
                </a:lnTo>
                <a:lnTo>
                  <a:pt x="0" y="0"/>
                </a:lnTo>
                <a:close/>
              </a:path>
            </a:pathLst>
          </a:custGeom>
          <a:blipFill>
            <a:blip r:embed="rId6"/>
            <a:stretch>
              <a:fillRect/>
            </a:stretch>
          </a:blipFill>
        </p:spPr>
      </p:sp>
      <p:sp>
        <p:nvSpPr>
          <p:cNvPr id="10" name="Freeform 10"/>
          <p:cNvSpPr/>
          <p:nvPr/>
        </p:nvSpPr>
        <p:spPr>
          <a:xfrm>
            <a:off x="13911163" y="1028700"/>
            <a:ext cx="2037234" cy="1468147"/>
          </a:xfrm>
          <a:custGeom>
            <a:avLst/>
            <a:gdLst/>
            <a:ahLst/>
            <a:cxnLst/>
            <a:rect l="l" t="t" r="r" b="b"/>
            <a:pathLst>
              <a:path w="2037234" h="1468147">
                <a:moveTo>
                  <a:pt x="0" y="0"/>
                </a:moveTo>
                <a:lnTo>
                  <a:pt x="2037234" y="0"/>
                </a:lnTo>
                <a:lnTo>
                  <a:pt x="2037234" y="1468147"/>
                </a:lnTo>
                <a:lnTo>
                  <a:pt x="0" y="1468147"/>
                </a:lnTo>
                <a:lnTo>
                  <a:pt x="0" y="0"/>
                </a:lnTo>
                <a:close/>
              </a:path>
            </a:pathLst>
          </a:custGeom>
          <a:blipFill>
            <a:blip r:embed="rId7"/>
            <a:stretch>
              <a:fillRect/>
            </a:stretch>
          </a:blipFill>
        </p:spPr>
      </p:sp>
      <p:sp>
        <p:nvSpPr>
          <p:cNvPr id="11" name="Freeform 11"/>
          <p:cNvSpPr/>
          <p:nvPr/>
        </p:nvSpPr>
        <p:spPr>
          <a:xfrm rot="7925507">
            <a:off x="2659949" y="7950626"/>
            <a:ext cx="1525575" cy="1332871"/>
          </a:xfrm>
          <a:custGeom>
            <a:avLst/>
            <a:gdLst/>
            <a:ahLst/>
            <a:cxnLst/>
            <a:rect l="l" t="t" r="r" b="b"/>
            <a:pathLst>
              <a:path w="1525575" h="1332871">
                <a:moveTo>
                  <a:pt x="0" y="0"/>
                </a:moveTo>
                <a:lnTo>
                  <a:pt x="1525574" y="0"/>
                </a:lnTo>
                <a:lnTo>
                  <a:pt x="1525574" y="1332871"/>
                </a:lnTo>
                <a:lnTo>
                  <a:pt x="0" y="1332871"/>
                </a:lnTo>
                <a:lnTo>
                  <a:pt x="0" y="0"/>
                </a:lnTo>
                <a:close/>
              </a:path>
            </a:pathLst>
          </a:custGeom>
          <a:blipFill>
            <a:blip r:embed="rId3"/>
            <a:stretch>
              <a:fillRect/>
            </a:stretch>
          </a:blipFill>
        </p:spPr>
      </p:sp>
      <p:sp>
        <p:nvSpPr>
          <p:cNvPr id="12" name="Freeform 12"/>
          <p:cNvSpPr/>
          <p:nvPr/>
        </p:nvSpPr>
        <p:spPr>
          <a:xfrm rot="-2846079">
            <a:off x="16123037" y="8175576"/>
            <a:ext cx="930350" cy="882971"/>
          </a:xfrm>
          <a:custGeom>
            <a:avLst/>
            <a:gdLst/>
            <a:ahLst/>
            <a:cxnLst/>
            <a:rect l="l" t="t" r="r" b="b"/>
            <a:pathLst>
              <a:path w="930350" h="882971">
                <a:moveTo>
                  <a:pt x="0" y="0"/>
                </a:moveTo>
                <a:lnTo>
                  <a:pt x="930350" y="0"/>
                </a:lnTo>
                <a:lnTo>
                  <a:pt x="930350" y="882971"/>
                </a:lnTo>
                <a:lnTo>
                  <a:pt x="0" y="882971"/>
                </a:lnTo>
                <a:lnTo>
                  <a:pt x="0" y="0"/>
                </a:lnTo>
                <a:close/>
              </a:path>
            </a:pathLst>
          </a:custGeom>
          <a:blipFill>
            <a:blip r:embed="rId4"/>
            <a:stretch>
              <a:fillRect/>
            </a:stretch>
          </a:blipFill>
        </p:spPr>
      </p:sp>
      <p:sp>
        <p:nvSpPr>
          <p:cNvPr id="13" name="Freeform 13"/>
          <p:cNvSpPr/>
          <p:nvPr/>
        </p:nvSpPr>
        <p:spPr>
          <a:xfrm rot="-558183" flipH="1">
            <a:off x="2235992" y="5762999"/>
            <a:ext cx="938070" cy="1093090"/>
          </a:xfrm>
          <a:custGeom>
            <a:avLst/>
            <a:gdLst/>
            <a:ahLst/>
            <a:cxnLst/>
            <a:rect l="l" t="t" r="r" b="b"/>
            <a:pathLst>
              <a:path w="938070" h="1093090">
                <a:moveTo>
                  <a:pt x="938070" y="0"/>
                </a:moveTo>
                <a:lnTo>
                  <a:pt x="0" y="0"/>
                </a:lnTo>
                <a:lnTo>
                  <a:pt x="0" y="1093090"/>
                </a:lnTo>
                <a:lnTo>
                  <a:pt x="938070" y="1093090"/>
                </a:lnTo>
                <a:lnTo>
                  <a:pt x="93807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4" name="Freeform 14"/>
          <p:cNvSpPr/>
          <p:nvPr/>
        </p:nvSpPr>
        <p:spPr>
          <a:xfrm>
            <a:off x="57267" y="49571"/>
            <a:ext cx="3365469" cy="1958258"/>
          </a:xfrm>
          <a:custGeom>
            <a:avLst/>
            <a:gdLst/>
            <a:ahLst/>
            <a:cxnLst/>
            <a:rect l="l" t="t" r="r" b="b"/>
            <a:pathLst>
              <a:path w="3365469" h="1958258">
                <a:moveTo>
                  <a:pt x="0" y="0"/>
                </a:moveTo>
                <a:lnTo>
                  <a:pt x="3365469" y="0"/>
                </a:lnTo>
                <a:lnTo>
                  <a:pt x="3365469" y="1958258"/>
                </a:lnTo>
                <a:lnTo>
                  <a:pt x="0" y="1958258"/>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sp>
        <p:nvSpPr>
          <p:cNvPr id="3" name="TextBox 3"/>
          <p:cNvSpPr txBox="1"/>
          <p:nvPr/>
        </p:nvSpPr>
        <p:spPr>
          <a:xfrm>
            <a:off x="2004601" y="571386"/>
            <a:ext cx="14278797" cy="2384429"/>
          </a:xfrm>
          <a:prstGeom prst="rect">
            <a:avLst/>
          </a:prstGeom>
        </p:spPr>
        <p:txBody>
          <a:bodyPr lIns="0" tIns="0" rIns="0" bIns="0" rtlCol="0" anchor="t">
            <a:spAutoFit/>
          </a:bodyPr>
          <a:lstStyle/>
          <a:p>
            <a:pPr algn="ctr">
              <a:lnSpc>
                <a:spcPts val="9350"/>
              </a:lnSpc>
            </a:pPr>
            <a:r>
              <a:rPr lang="en-US" sz="8500">
                <a:solidFill>
                  <a:srgbClr val="FFFFFF"/>
                </a:solidFill>
                <a:latin typeface="Quicksand Bold"/>
              </a:rPr>
              <a:t>EXPERIMANTAL RESULTS </a:t>
            </a:r>
          </a:p>
          <a:p>
            <a:pPr marL="0" lvl="0" indent="0" algn="ctr">
              <a:lnSpc>
                <a:spcPts val="9350"/>
              </a:lnSpc>
              <a:spcBef>
                <a:spcPct val="0"/>
              </a:spcBef>
            </a:pPr>
            <a:r>
              <a:rPr lang="en-US" sz="8500">
                <a:solidFill>
                  <a:srgbClr val="FFFFFF"/>
                </a:solidFill>
                <a:latin typeface="Quicksand Bold"/>
              </a:rPr>
              <a:t>METRICS USED</a:t>
            </a:r>
          </a:p>
        </p:txBody>
      </p:sp>
      <p:sp>
        <p:nvSpPr>
          <p:cNvPr id="4" name="TextBox 4"/>
          <p:cNvSpPr txBox="1"/>
          <p:nvPr/>
        </p:nvSpPr>
        <p:spPr>
          <a:xfrm>
            <a:off x="6221128" y="3946643"/>
            <a:ext cx="5845744" cy="3849370"/>
          </a:xfrm>
          <a:prstGeom prst="rect">
            <a:avLst/>
          </a:prstGeom>
        </p:spPr>
        <p:txBody>
          <a:bodyPr lIns="0" tIns="0" rIns="0" bIns="0" rtlCol="0" anchor="t">
            <a:spAutoFit/>
          </a:bodyPr>
          <a:lstStyle/>
          <a:p>
            <a:pPr algn="ctr">
              <a:lnSpc>
                <a:spcPts val="5059"/>
              </a:lnSpc>
              <a:spcBef>
                <a:spcPct val="0"/>
              </a:spcBef>
            </a:pPr>
            <a:r>
              <a:rPr lang="en-US" sz="4599">
                <a:solidFill>
                  <a:srgbClr val="FFFFFF"/>
                </a:solidFill>
                <a:latin typeface="Quicksand Bold"/>
              </a:rPr>
              <a:t>CONFUSION MATRIX</a:t>
            </a:r>
          </a:p>
          <a:p>
            <a:pPr algn="ctr">
              <a:lnSpc>
                <a:spcPts val="5059"/>
              </a:lnSpc>
              <a:spcBef>
                <a:spcPct val="0"/>
              </a:spcBef>
            </a:pPr>
            <a:r>
              <a:rPr lang="en-US" sz="4599">
                <a:solidFill>
                  <a:srgbClr val="FFFFFF"/>
                </a:solidFill>
                <a:latin typeface="Quicksand Bold"/>
              </a:rPr>
              <a:t>ACCURACY</a:t>
            </a:r>
          </a:p>
          <a:p>
            <a:pPr algn="ctr">
              <a:lnSpc>
                <a:spcPts val="5059"/>
              </a:lnSpc>
              <a:spcBef>
                <a:spcPct val="0"/>
              </a:spcBef>
            </a:pPr>
            <a:r>
              <a:rPr lang="en-US" sz="4599">
                <a:solidFill>
                  <a:srgbClr val="FFFFFF"/>
                </a:solidFill>
                <a:latin typeface="Quicksand Bold"/>
              </a:rPr>
              <a:t>PRECISION</a:t>
            </a:r>
          </a:p>
          <a:p>
            <a:pPr algn="ctr">
              <a:lnSpc>
                <a:spcPts val="5059"/>
              </a:lnSpc>
              <a:spcBef>
                <a:spcPct val="0"/>
              </a:spcBef>
            </a:pPr>
            <a:r>
              <a:rPr lang="en-US" sz="4599">
                <a:solidFill>
                  <a:srgbClr val="FFFFFF"/>
                </a:solidFill>
                <a:latin typeface="Quicksand Bold"/>
              </a:rPr>
              <a:t>RECALL</a:t>
            </a:r>
          </a:p>
          <a:p>
            <a:pPr algn="ctr">
              <a:lnSpc>
                <a:spcPts val="5059"/>
              </a:lnSpc>
              <a:spcBef>
                <a:spcPct val="0"/>
              </a:spcBef>
            </a:pPr>
            <a:r>
              <a:rPr lang="en-US" sz="4599">
                <a:solidFill>
                  <a:srgbClr val="FFFFFF"/>
                </a:solidFill>
                <a:latin typeface="Quicksand Bold"/>
              </a:rPr>
              <a:t>F1 SCORE</a:t>
            </a:r>
          </a:p>
          <a:p>
            <a:pPr algn="ctr">
              <a:lnSpc>
                <a:spcPts val="5059"/>
              </a:lnSpc>
              <a:spcBef>
                <a:spcPct val="0"/>
              </a:spcBef>
            </a:pPr>
            <a:r>
              <a:rPr lang="en-US" sz="4599">
                <a:solidFill>
                  <a:srgbClr val="FFFFFF"/>
                </a:solidFill>
                <a:latin typeface="Quicksand Bold"/>
              </a:rPr>
              <a:t>KAPPA SCORE</a:t>
            </a: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sp>
        <p:nvSpPr>
          <p:cNvPr id="3" name="TextBox 3"/>
          <p:cNvSpPr txBox="1"/>
          <p:nvPr/>
        </p:nvSpPr>
        <p:spPr>
          <a:xfrm>
            <a:off x="2169315" y="1114425"/>
            <a:ext cx="13949370" cy="1203329"/>
          </a:xfrm>
          <a:prstGeom prst="rect">
            <a:avLst/>
          </a:prstGeom>
        </p:spPr>
        <p:txBody>
          <a:bodyPr lIns="0" tIns="0" rIns="0" bIns="0" rtlCol="0" anchor="t">
            <a:spAutoFit/>
          </a:bodyPr>
          <a:lstStyle/>
          <a:p>
            <a:pPr marL="0" lvl="0" indent="0" algn="ctr">
              <a:lnSpc>
                <a:spcPts val="9350"/>
              </a:lnSpc>
              <a:spcBef>
                <a:spcPct val="0"/>
              </a:spcBef>
            </a:pPr>
            <a:r>
              <a:rPr lang="en-US" sz="8500">
                <a:solidFill>
                  <a:srgbClr val="FFFFFF"/>
                </a:solidFill>
                <a:latin typeface="Quicksand Bold"/>
              </a:rPr>
              <a:t>REAL LIFE - APPLICATION</a:t>
            </a:r>
          </a:p>
        </p:txBody>
      </p:sp>
      <p:sp>
        <p:nvSpPr>
          <p:cNvPr id="4" name="TextBox 4"/>
          <p:cNvSpPr txBox="1"/>
          <p:nvPr/>
        </p:nvSpPr>
        <p:spPr>
          <a:xfrm>
            <a:off x="5379858" y="2815031"/>
            <a:ext cx="7323905" cy="5609463"/>
          </a:xfrm>
          <a:prstGeom prst="rect">
            <a:avLst/>
          </a:prstGeom>
        </p:spPr>
        <p:txBody>
          <a:bodyPr lIns="0" tIns="0" rIns="0" bIns="0" rtlCol="0" anchor="t">
            <a:spAutoFit/>
          </a:bodyPr>
          <a:lstStyle/>
          <a:p>
            <a:pPr algn="ctr">
              <a:lnSpc>
                <a:spcPts val="6341"/>
              </a:lnSpc>
              <a:spcBef>
                <a:spcPct val="0"/>
              </a:spcBef>
            </a:pPr>
            <a:r>
              <a:rPr lang="en-US" sz="4530">
                <a:solidFill>
                  <a:srgbClr val="FFFFFF"/>
                </a:solidFill>
                <a:latin typeface="Childos Arabic"/>
              </a:rPr>
              <a:t>EDUCATIONAL INSTITUTIONS</a:t>
            </a:r>
          </a:p>
          <a:p>
            <a:pPr algn="ctr">
              <a:lnSpc>
                <a:spcPts val="6341"/>
              </a:lnSpc>
              <a:spcBef>
                <a:spcPct val="0"/>
              </a:spcBef>
            </a:pPr>
            <a:r>
              <a:rPr lang="en-US" sz="4530">
                <a:solidFill>
                  <a:srgbClr val="FFFFFF"/>
                </a:solidFill>
                <a:latin typeface="Childos Arabic Semi-Bold"/>
              </a:rPr>
              <a:t>CORPORATE OFFICES</a:t>
            </a:r>
          </a:p>
          <a:p>
            <a:pPr algn="ctr">
              <a:lnSpc>
                <a:spcPts val="6341"/>
              </a:lnSpc>
              <a:spcBef>
                <a:spcPct val="0"/>
              </a:spcBef>
            </a:pPr>
            <a:r>
              <a:rPr lang="en-US" sz="4530">
                <a:solidFill>
                  <a:srgbClr val="FFFFFF"/>
                </a:solidFill>
                <a:latin typeface="Childos Arabic Semi-Bold"/>
              </a:rPr>
              <a:t>EVENTS AND CONFERENCES</a:t>
            </a:r>
          </a:p>
          <a:p>
            <a:pPr algn="ctr">
              <a:lnSpc>
                <a:spcPts val="6341"/>
              </a:lnSpc>
              <a:spcBef>
                <a:spcPct val="0"/>
              </a:spcBef>
            </a:pPr>
            <a:r>
              <a:rPr lang="en-US" sz="4530">
                <a:solidFill>
                  <a:srgbClr val="FFFFFF"/>
                </a:solidFill>
                <a:latin typeface="Childos Arabic Semi-Bold"/>
              </a:rPr>
              <a:t>LIBRARIES</a:t>
            </a:r>
          </a:p>
          <a:p>
            <a:pPr algn="ctr">
              <a:lnSpc>
                <a:spcPts val="6341"/>
              </a:lnSpc>
              <a:spcBef>
                <a:spcPct val="0"/>
              </a:spcBef>
            </a:pPr>
            <a:r>
              <a:rPr lang="en-US" sz="4530">
                <a:solidFill>
                  <a:srgbClr val="FFFFFF"/>
                </a:solidFill>
                <a:latin typeface="Childos Arabic Semi-Bold"/>
              </a:rPr>
              <a:t>GYM AND FITNESS CENTERS</a:t>
            </a:r>
          </a:p>
          <a:p>
            <a:pPr algn="ctr">
              <a:lnSpc>
                <a:spcPts val="6341"/>
              </a:lnSpc>
              <a:spcBef>
                <a:spcPct val="0"/>
              </a:spcBef>
            </a:pPr>
            <a:r>
              <a:rPr lang="en-US" sz="4530">
                <a:solidFill>
                  <a:srgbClr val="FFFFFF"/>
                </a:solidFill>
                <a:latin typeface="Childos Arabic Semi-Bold"/>
              </a:rPr>
              <a:t>HOTELS AND HOSPITALITY</a:t>
            </a:r>
          </a:p>
          <a:p>
            <a:pPr algn="ctr">
              <a:lnSpc>
                <a:spcPts val="6341"/>
              </a:lnSpc>
              <a:spcBef>
                <a:spcPct val="0"/>
              </a:spcBef>
            </a:pPr>
            <a:r>
              <a:rPr lang="en-US" sz="4530">
                <a:solidFill>
                  <a:srgbClr val="FFFFFF"/>
                </a:solidFill>
                <a:latin typeface="Childos Arabic Semi-Bold"/>
              </a:rPr>
              <a:t>RESEARCH AND LABS ......ETC</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sp>
        <p:nvSpPr>
          <p:cNvPr id="3" name="TextBox 3"/>
          <p:cNvSpPr txBox="1"/>
          <p:nvPr/>
        </p:nvSpPr>
        <p:spPr>
          <a:xfrm>
            <a:off x="2788785" y="1161936"/>
            <a:ext cx="12518713" cy="1203329"/>
          </a:xfrm>
          <a:prstGeom prst="rect">
            <a:avLst/>
          </a:prstGeom>
        </p:spPr>
        <p:txBody>
          <a:bodyPr lIns="0" tIns="0" rIns="0" bIns="0" rtlCol="0" anchor="t">
            <a:spAutoFit/>
          </a:bodyPr>
          <a:lstStyle/>
          <a:p>
            <a:pPr marL="0" lvl="0" indent="0" algn="ctr">
              <a:lnSpc>
                <a:spcPts val="9350"/>
              </a:lnSpc>
              <a:spcBef>
                <a:spcPct val="0"/>
              </a:spcBef>
            </a:pPr>
            <a:r>
              <a:rPr lang="en-US" sz="8500">
                <a:solidFill>
                  <a:srgbClr val="FFFFFF"/>
                </a:solidFill>
                <a:latin typeface="Quicksand Bold"/>
              </a:rPr>
              <a:t>FUTURE SCOPE</a:t>
            </a:r>
          </a:p>
        </p:txBody>
      </p:sp>
      <p:sp>
        <p:nvSpPr>
          <p:cNvPr id="4" name="TextBox 4"/>
          <p:cNvSpPr txBox="1"/>
          <p:nvPr/>
        </p:nvSpPr>
        <p:spPr>
          <a:xfrm>
            <a:off x="1186716" y="2848737"/>
            <a:ext cx="15722849" cy="5609463"/>
          </a:xfrm>
          <a:prstGeom prst="rect">
            <a:avLst/>
          </a:prstGeom>
        </p:spPr>
        <p:txBody>
          <a:bodyPr lIns="0" tIns="0" rIns="0" bIns="0" rtlCol="0" anchor="t">
            <a:spAutoFit/>
          </a:bodyPr>
          <a:lstStyle/>
          <a:p>
            <a:pPr algn="ctr">
              <a:lnSpc>
                <a:spcPts val="6341"/>
              </a:lnSpc>
            </a:pPr>
            <a:r>
              <a:rPr lang="en-US" sz="4530">
                <a:solidFill>
                  <a:srgbClr val="FFFFFF"/>
                </a:solidFill>
                <a:latin typeface="Childos Arabic Semi-Bold"/>
              </a:rPr>
              <a:t>SECURITY</a:t>
            </a:r>
          </a:p>
          <a:p>
            <a:pPr algn="ctr">
              <a:lnSpc>
                <a:spcPts val="6341"/>
              </a:lnSpc>
            </a:pPr>
            <a:r>
              <a:rPr lang="en-US" sz="4530">
                <a:solidFill>
                  <a:srgbClr val="FFFFFF"/>
                </a:solidFill>
                <a:latin typeface="Childos Arabic Semi-Bold"/>
              </a:rPr>
              <a:t>LAW ENFORCEMENT</a:t>
            </a:r>
          </a:p>
          <a:p>
            <a:pPr algn="ctr">
              <a:lnSpc>
                <a:spcPts val="6341"/>
              </a:lnSpc>
            </a:pPr>
            <a:r>
              <a:rPr lang="en-US" sz="4530">
                <a:solidFill>
                  <a:srgbClr val="FFFFFF"/>
                </a:solidFill>
                <a:latin typeface="Childos Arabic Semi-Bold"/>
              </a:rPr>
              <a:t>EDUCATION - EXAM</a:t>
            </a:r>
          </a:p>
          <a:p>
            <a:pPr algn="ctr">
              <a:lnSpc>
                <a:spcPts val="6341"/>
              </a:lnSpc>
            </a:pPr>
            <a:r>
              <a:rPr lang="en-US" sz="4530">
                <a:solidFill>
                  <a:srgbClr val="FFFFFF"/>
                </a:solidFill>
                <a:latin typeface="Childos Arabic Semi-Bold"/>
              </a:rPr>
              <a:t>SMART CITIES</a:t>
            </a:r>
          </a:p>
          <a:p>
            <a:pPr algn="ctr">
              <a:lnSpc>
                <a:spcPts val="6341"/>
              </a:lnSpc>
            </a:pPr>
            <a:r>
              <a:rPr lang="en-US" sz="4530">
                <a:solidFill>
                  <a:srgbClr val="FFFFFF"/>
                </a:solidFill>
                <a:latin typeface="Childos Arabic Semi-Bold"/>
              </a:rPr>
              <a:t>EMOTION ANALYSIS</a:t>
            </a:r>
          </a:p>
          <a:p>
            <a:pPr algn="ctr">
              <a:lnSpc>
                <a:spcPts val="6341"/>
              </a:lnSpc>
            </a:pPr>
            <a:r>
              <a:rPr lang="en-US" sz="4530">
                <a:solidFill>
                  <a:srgbClr val="FFFFFF"/>
                </a:solidFill>
                <a:latin typeface="Childos Arabic Semi-Bold"/>
              </a:rPr>
              <a:t>FRAUDS IN ATM CAN BE PREVENTED</a:t>
            </a:r>
          </a:p>
          <a:p>
            <a:pPr algn="ctr">
              <a:lnSpc>
                <a:spcPts val="6341"/>
              </a:lnSpc>
              <a:spcBef>
                <a:spcPct val="0"/>
              </a:spcBef>
            </a:pPr>
            <a:r>
              <a:rPr lang="en-US" sz="4530">
                <a:solidFill>
                  <a:srgbClr val="FFFFFF"/>
                </a:solidFill>
                <a:latin typeface="Childos Arabic Semi-Bold"/>
              </a:rPr>
              <a:t>DUPLICATE ELECTORS ARE BEING REPORTED ....ETC</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sp>
        <p:nvSpPr>
          <p:cNvPr id="3" name="TextBox 3"/>
          <p:cNvSpPr txBox="1"/>
          <p:nvPr/>
        </p:nvSpPr>
        <p:spPr>
          <a:xfrm>
            <a:off x="2788785" y="1161936"/>
            <a:ext cx="12518713" cy="1203329"/>
          </a:xfrm>
          <a:prstGeom prst="rect">
            <a:avLst/>
          </a:prstGeom>
        </p:spPr>
        <p:txBody>
          <a:bodyPr lIns="0" tIns="0" rIns="0" bIns="0" rtlCol="0" anchor="t">
            <a:spAutoFit/>
          </a:bodyPr>
          <a:lstStyle/>
          <a:p>
            <a:pPr marL="0" lvl="0" indent="0" algn="ctr">
              <a:lnSpc>
                <a:spcPts val="9350"/>
              </a:lnSpc>
              <a:spcBef>
                <a:spcPct val="0"/>
              </a:spcBef>
            </a:pPr>
            <a:r>
              <a:rPr lang="en-US" sz="8500">
                <a:solidFill>
                  <a:srgbClr val="FFFFFF"/>
                </a:solidFill>
                <a:latin typeface="Quicksand Bold"/>
              </a:rPr>
              <a:t>CONCLUSION</a:t>
            </a:r>
          </a:p>
        </p:txBody>
      </p:sp>
      <p:sp>
        <p:nvSpPr>
          <p:cNvPr id="4" name="TextBox 4"/>
          <p:cNvSpPr txBox="1"/>
          <p:nvPr/>
        </p:nvSpPr>
        <p:spPr>
          <a:xfrm>
            <a:off x="521829" y="2440724"/>
            <a:ext cx="17244342" cy="8947785"/>
          </a:xfrm>
          <a:prstGeom prst="rect">
            <a:avLst/>
          </a:prstGeom>
        </p:spPr>
        <p:txBody>
          <a:bodyPr lIns="0" tIns="0" rIns="0" bIns="0" rtlCol="0" anchor="t">
            <a:spAutoFit/>
          </a:bodyPr>
          <a:lstStyle/>
          <a:p>
            <a:pPr algn="ctr">
              <a:lnSpc>
                <a:spcPts val="5040"/>
              </a:lnSpc>
            </a:pPr>
            <a:r>
              <a:rPr lang="en-US" sz="3600">
                <a:solidFill>
                  <a:srgbClr val="FFFFFF"/>
                </a:solidFill>
                <a:latin typeface="Childos Arabic"/>
              </a:rPr>
              <a:t>THIS PROJECT EXPLORES CONVOLUTIONAL NEURAL NETWORKS (CNNS) IN THE CONTEXT OF FACE RECOGNITION FOR ATTENDANCE CONTROL, INTRODUCING A CUSTOM CNN ARCHITECTURE. IT COVERS KEY STEPS: PRE-PROCESSING, MODEL TRAINING, HYPERPARAMETER TUNING, REAL-TIME DATA COLLECTION, AND DATA AUGMENTATION. THE PROJECT CULMINATES IN A WEB APPLICATION USING THE CNN MODEL FOR STREAMLINED ATTENDANCE POSTING.</a:t>
            </a:r>
          </a:p>
          <a:p>
            <a:pPr algn="ctr">
              <a:lnSpc>
                <a:spcPts val="5040"/>
              </a:lnSpc>
            </a:pPr>
            <a:endParaRPr lang="en-US" sz="3600">
              <a:solidFill>
                <a:srgbClr val="FFFFFF"/>
              </a:solidFill>
              <a:latin typeface="Childos Arabic"/>
            </a:endParaRPr>
          </a:p>
          <a:p>
            <a:pPr algn="ctr">
              <a:lnSpc>
                <a:spcPts val="5040"/>
              </a:lnSpc>
            </a:pPr>
            <a:r>
              <a:rPr lang="en-US" sz="3600">
                <a:solidFill>
                  <a:srgbClr val="FFFFFF"/>
                </a:solidFill>
                <a:latin typeface="Childos Arabic"/>
              </a:rPr>
              <a:t>Future plans include expanding the dataset and adding features to the web app, like a login page, attendance management tools, and sections for instructors and students.  The project underscores the potential for growth in face recognition technology across diverse applications, especially in education.</a:t>
            </a:r>
          </a:p>
          <a:p>
            <a:pPr algn="ctr">
              <a:lnSpc>
                <a:spcPts val="5040"/>
              </a:lnSpc>
            </a:pPr>
            <a:endParaRPr lang="en-US" sz="3600">
              <a:solidFill>
                <a:srgbClr val="FFFFFF"/>
              </a:solidFill>
              <a:latin typeface="Childos Arabic"/>
            </a:endParaRPr>
          </a:p>
          <a:p>
            <a:pPr algn="ctr">
              <a:lnSpc>
                <a:spcPts val="5040"/>
              </a:lnSpc>
              <a:spcBef>
                <a:spcPct val="0"/>
              </a:spcBef>
            </a:pPr>
            <a:endParaRPr lang="en-US" sz="3600">
              <a:solidFill>
                <a:srgbClr val="FFFFFF"/>
              </a:solidFill>
              <a:latin typeface="Childos Arabic"/>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sp>
        <p:nvSpPr>
          <p:cNvPr id="3" name="Freeform 3"/>
          <p:cNvSpPr/>
          <p:nvPr/>
        </p:nvSpPr>
        <p:spPr>
          <a:xfrm>
            <a:off x="16342273" y="8952179"/>
            <a:ext cx="1411899" cy="975494"/>
          </a:xfrm>
          <a:custGeom>
            <a:avLst/>
            <a:gdLst/>
            <a:ahLst/>
            <a:cxnLst/>
            <a:rect l="l" t="t" r="r" b="b"/>
            <a:pathLst>
              <a:path w="1411899" h="975494">
                <a:moveTo>
                  <a:pt x="0" y="0"/>
                </a:moveTo>
                <a:lnTo>
                  <a:pt x="1411898" y="0"/>
                </a:lnTo>
                <a:lnTo>
                  <a:pt x="1411898" y="975493"/>
                </a:lnTo>
                <a:lnTo>
                  <a:pt x="0" y="97549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10800000">
            <a:off x="469642" y="514486"/>
            <a:ext cx="1488515" cy="1028429"/>
          </a:xfrm>
          <a:custGeom>
            <a:avLst/>
            <a:gdLst/>
            <a:ahLst/>
            <a:cxnLst/>
            <a:rect l="l" t="t" r="r" b="b"/>
            <a:pathLst>
              <a:path w="1488515" h="1028429">
                <a:moveTo>
                  <a:pt x="0" y="0"/>
                </a:moveTo>
                <a:lnTo>
                  <a:pt x="1488516" y="0"/>
                </a:lnTo>
                <a:lnTo>
                  <a:pt x="1488516" y="1028428"/>
                </a:lnTo>
                <a:lnTo>
                  <a:pt x="0" y="102842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flipV="1">
            <a:off x="360691" y="8211894"/>
            <a:ext cx="1706419" cy="1715778"/>
          </a:xfrm>
          <a:custGeom>
            <a:avLst/>
            <a:gdLst/>
            <a:ahLst/>
            <a:cxnLst/>
            <a:rect l="l" t="t" r="r" b="b"/>
            <a:pathLst>
              <a:path w="1706419" h="1715778">
                <a:moveTo>
                  <a:pt x="0" y="1715778"/>
                </a:moveTo>
                <a:lnTo>
                  <a:pt x="1706418" y="1715778"/>
                </a:lnTo>
                <a:lnTo>
                  <a:pt x="1706418" y="0"/>
                </a:lnTo>
                <a:lnTo>
                  <a:pt x="0" y="0"/>
                </a:lnTo>
                <a:lnTo>
                  <a:pt x="0" y="1715778"/>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rot="-10800000" flipV="1">
            <a:off x="16195012" y="514486"/>
            <a:ext cx="1706419" cy="1715778"/>
          </a:xfrm>
          <a:custGeom>
            <a:avLst/>
            <a:gdLst/>
            <a:ahLst/>
            <a:cxnLst/>
            <a:rect l="l" t="t" r="r" b="b"/>
            <a:pathLst>
              <a:path w="1706419" h="1715778">
                <a:moveTo>
                  <a:pt x="0" y="1715777"/>
                </a:moveTo>
                <a:lnTo>
                  <a:pt x="1706419" y="1715777"/>
                </a:lnTo>
                <a:lnTo>
                  <a:pt x="1706419" y="0"/>
                </a:lnTo>
                <a:lnTo>
                  <a:pt x="0" y="0"/>
                </a:lnTo>
                <a:lnTo>
                  <a:pt x="0" y="1715777"/>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TextBox 7"/>
          <p:cNvSpPr txBox="1"/>
          <p:nvPr/>
        </p:nvSpPr>
        <p:spPr>
          <a:xfrm>
            <a:off x="2657471" y="4479925"/>
            <a:ext cx="12518713" cy="1422400"/>
          </a:xfrm>
          <a:prstGeom prst="rect">
            <a:avLst/>
          </a:prstGeom>
        </p:spPr>
        <p:txBody>
          <a:bodyPr lIns="0" tIns="0" rIns="0" bIns="0" rtlCol="0" anchor="t">
            <a:spAutoFit/>
          </a:bodyPr>
          <a:lstStyle/>
          <a:p>
            <a:pPr marL="0" lvl="0" indent="0" algn="ctr">
              <a:lnSpc>
                <a:spcPts val="10999"/>
              </a:lnSpc>
              <a:spcBef>
                <a:spcPct val="0"/>
              </a:spcBef>
            </a:pPr>
            <a:r>
              <a:rPr lang="en-US" sz="9999">
                <a:solidFill>
                  <a:srgbClr val="FFFFFF"/>
                </a:solidFill>
                <a:latin typeface="Quicksand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sp>
        <p:nvSpPr>
          <p:cNvPr id="3" name="TextBox 3"/>
          <p:cNvSpPr txBox="1"/>
          <p:nvPr/>
        </p:nvSpPr>
        <p:spPr>
          <a:xfrm>
            <a:off x="3599816" y="4274471"/>
            <a:ext cx="11088369" cy="3983326"/>
          </a:xfrm>
          <a:prstGeom prst="rect">
            <a:avLst/>
          </a:prstGeom>
        </p:spPr>
        <p:txBody>
          <a:bodyPr lIns="0" tIns="0" rIns="0" bIns="0" rtlCol="0" anchor="t">
            <a:spAutoFit/>
          </a:bodyPr>
          <a:lstStyle/>
          <a:p>
            <a:pPr algn="ctr">
              <a:lnSpc>
                <a:spcPts val="3501"/>
              </a:lnSpc>
            </a:pPr>
            <a:r>
              <a:rPr lang="en-US" sz="2992">
                <a:solidFill>
                  <a:srgbClr val="FFFFFF"/>
                </a:solidFill>
                <a:latin typeface="Childos Arabic Semi-Bold"/>
              </a:rPr>
              <a:t>A facial recognition system is a computer application for automatically identifying or a verifying a person from a digital</a:t>
            </a:r>
          </a:p>
          <a:p>
            <a:pPr algn="ctr">
              <a:lnSpc>
                <a:spcPts val="3501"/>
              </a:lnSpc>
            </a:pPr>
            <a:r>
              <a:rPr lang="en-US" sz="2992">
                <a:solidFill>
                  <a:srgbClr val="FFFFFF"/>
                </a:solidFill>
                <a:latin typeface="Childos Arabic Semi-Bold"/>
              </a:rPr>
              <a:t>image.</a:t>
            </a:r>
          </a:p>
          <a:p>
            <a:pPr algn="ctr">
              <a:lnSpc>
                <a:spcPts val="3501"/>
              </a:lnSpc>
            </a:pPr>
            <a:r>
              <a:rPr lang="en-US" sz="2992">
                <a:solidFill>
                  <a:srgbClr val="FFFFFF"/>
                </a:solidFill>
                <a:latin typeface="Childos Arabic Semi-Bold"/>
              </a:rPr>
              <a:t>Face detection locate face in whole frame.</a:t>
            </a:r>
          </a:p>
          <a:p>
            <a:pPr algn="ctr">
              <a:lnSpc>
                <a:spcPts val="3501"/>
              </a:lnSpc>
            </a:pPr>
            <a:r>
              <a:rPr lang="en-US" sz="2992">
                <a:solidFill>
                  <a:srgbClr val="FFFFFF"/>
                </a:solidFill>
                <a:latin typeface="Childos Arabic Semi-Bold"/>
              </a:rPr>
              <a:t>Input image is matched with database images. Authentication is given accordingly.</a:t>
            </a:r>
          </a:p>
          <a:p>
            <a:pPr algn="ctr">
              <a:lnSpc>
                <a:spcPts val="3501"/>
              </a:lnSpc>
            </a:pPr>
            <a:r>
              <a:rPr lang="en-US" sz="2992">
                <a:solidFill>
                  <a:srgbClr val="FFFFFF"/>
                </a:solidFill>
                <a:latin typeface="Childos Arabic Semi-Bold"/>
              </a:rPr>
              <a:t>Face recognition system is mainly used for security purpose.</a:t>
            </a:r>
          </a:p>
          <a:p>
            <a:pPr algn="ctr">
              <a:lnSpc>
                <a:spcPts val="3501"/>
              </a:lnSpc>
            </a:pPr>
            <a:r>
              <a:rPr lang="en-US" sz="2992">
                <a:solidFill>
                  <a:srgbClr val="FFFFFF"/>
                </a:solidFill>
                <a:latin typeface="Childos Arabic Semi-Bold"/>
              </a:rPr>
              <a:t>We are using raspberry pi for putting our plan into effect!</a:t>
            </a:r>
          </a:p>
          <a:p>
            <a:pPr algn="ctr">
              <a:lnSpc>
                <a:spcPts val="3501"/>
              </a:lnSpc>
            </a:pPr>
            <a:endParaRPr lang="en-US" sz="2992">
              <a:solidFill>
                <a:srgbClr val="FFFFFF"/>
              </a:solidFill>
              <a:latin typeface="Childos Arabic Semi-Bold"/>
            </a:endParaRPr>
          </a:p>
        </p:txBody>
      </p:sp>
      <p:sp>
        <p:nvSpPr>
          <p:cNvPr id="4" name="TextBox 4"/>
          <p:cNvSpPr txBox="1"/>
          <p:nvPr/>
        </p:nvSpPr>
        <p:spPr>
          <a:xfrm>
            <a:off x="3843278" y="1836183"/>
            <a:ext cx="10601444" cy="1270511"/>
          </a:xfrm>
          <a:prstGeom prst="rect">
            <a:avLst/>
          </a:prstGeom>
        </p:spPr>
        <p:txBody>
          <a:bodyPr lIns="0" tIns="0" rIns="0" bIns="0" rtlCol="0" anchor="t">
            <a:spAutoFit/>
          </a:bodyPr>
          <a:lstStyle/>
          <a:p>
            <a:pPr algn="ctr">
              <a:lnSpc>
                <a:spcPts val="9520"/>
              </a:lnSpc>
            </a:pPr>
            <a:r>
              <a:rPr lang="en-US" sz="9520" spc="209">
                <a:solidFill>
                  <a:srgbClr val="FFFFFF"/>
                </a:solidFill>
                <a:latin typeface="Six Hands Brush"/>
              </a:rPr>
              <a:t>INTRODUCTION</a:t>
            </a:r>
          </a:p>
        </p:txBody>
      </p:sp>
      <p:sp>
        <p:nvSpPr>
          <p:cNvPr id="5" name="Freeform 5"/>
          <p:cNvSpPr/>
          <p:nvPr/>
        </p:nvSpPr>
        <p:spPr>
          <a:xfrm>
            <a:off x="8066867" y="3108745"/>
            <a:ext cx="2154266" cy="517024"/>
          </a:xfrm>
          <a:custGeom>
            <a:avLst/>
            <a:gdLst/>
            <a:ahLst/>
            <a:cxnLst/>
            <a:rect l="l" t="t" r="r" b="b"/>
            <a:pathLst>
              <a:path w="2154266" h="517024">
                <a:moveTo>
                  <a:pt x="0" y="0"/>
                </a:moveTo>
                <a:lnTo>
                  <a:pt x="2154266" y="0"/>
                </a:lnTo>
                <a:lnTo>
                  <a:pt x="2154266" y="517023"/>
                </a:lnTo>
                <a:lnTo>
                  <a:pt x="0" y="51702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sp>
        <p:nvSpPr>
          <p:cNvPr id="3" name="TextBox 3"/>
          <p:cNvSpPr txBox="1"/>
          <p:nvPr/>
        </p:nvSpPr>
        <p:spPr>
          <a:xfrm>
            <a:off x="2788785" y="361838"/>
            <a:ext cx="12518713" cy="2813050"/>
          </a:xfrm>
          <a:prstGeom prst="rect">
            <a:avLst/>
          </a:prstGeom>
        </p:spPr>
        <p:txBody>
          <a:bodyPr lIns="0" tIns="0" rIns="0" bIns="0" rtlCol="0" anchor="t">
            <a:spAutoFit/>
          </a:bodyPr>
          <a:lstStyle/>
          <a:p>
            <a:pPr algn="ctr">
              <a:lnSpc>
                <a:spcPts val="10999"/>
              </a:lnSpc>
            </a:pPr>
            <a:r>
              <a:rPr lang="en-US" sz="9999">
                <a:solidFill>
                  <a:srgbClr val="FFFFFF"/>
                </a:solidFill>
                <a:latin typeface="Quicksand Bold"/>
              </a:rPr>
              <a:t>PROBLEM</a:t>
            </a:r>
          </a:p>
          <a:p>
            <a:pPr marL="0" lvl="0" indent="0" algn="ctr">
              <a:lnSpc>
                <a:spcPts val="10999"/>
              </a:lnSpc>
              <a:spcBef>
                <a:spcPct val="0"/>
              </a:spcBef>
            </a:pPr>
            <a:r>
              <a:rPr lang="en-US" sz="9999">
                <a:solidFill>
                  <a:srgbClr val="FFFFFF"/>
                </a:solidFill>
                <a:latin typeface="Quicksand Bold"/>
              </a:rPr>
              <a:t>STATEMENT</a:t>
            </a:r>
          </a:p>
        </p:txBody>
      </p:sp>
      <p:sp>
        <p:nvSpPr>
          <p:cNvPr id="4" name="TextBox 4"/>
          <p:cNvSpPr txBox="1"/>
          <p:nvPr/>
        </p:nvSpPr>
        <p:spPr>
          <a:xfrm>
            <a:off x="2980503" y="3236991"/>
            <a:ext cx="12326995" cy="5951592"/>
          </a:xfrm>
          <a:prstGeom prst="rect">
            <a:avLst/>
          </a:prstGeom>
        </p:spPr>
        <p:txBody>
          <a:bodyPr lIns="0" tIns="0" rIns="0" bIns="0" rtlCol="0" anchor="t">
            <a:spAutoFit/>
          </a:bodyPr>
          <a:lstStyle/>
          <a:p>
            <a:pPr algn="ctr">
              <a:lnSpc>
                <a:spcPts val="4284"/>
              </a:lnSpc>
            </a:pPr>
            <a:r>
              <a:rPr lang="en-US" sz="3060">
                <a:solidFill>
                  <a:srgbClr val="FFFFFF"/>
                </a:solidFill>
                <a:latin typeface="Quicksand Medium"/>
              </a:rPr>
              <a:t>"Face Detection &amp; Recognition from Images Based on CNN &amp; Raspberry Pi" is to develop a low-cost and highly reliable real-time face detection and recognition system using deep learning techniques (CNN) on the Raspberry Pi platform. </a:t>
            </a:r>
          </a:p>
          <a:p>
            <a:pPr algn="ctr">
              <a:lnSpc>
                <a:spcPts val="4284"/>
              </a:lnSpc>
            </a:pPr>
            <a:endParaRPr lang="en-US" sz="3060">
              <a:solidFill>
                <a:srgbClr val="FFFFFF"/>
              </a:solidFill>
              <a:latin typeface="Quicksand Medium"/>
            </a:endParaRPr>
          </a:p>
          <a:p>
            <a:pPr marL="0" lvl="0" indent="0" algn="ctr">
              <a:lnSpc>
                <a:spcPts val="4284"/>
              </a:lnSpc>
            </a:pPr>
            <a:r>
              <a:rPr lang="en-US" sz="3060">
                <a:solidFill>
                  <a:srgbClr val="FFFFFF"/>
                </a:solidFill>
                <a:latin typeface="Quicksand Medium"/>
              </a:rPr>
              <a:t>The goal is to accurately detect and recognize faces from images considering various challenges such as changes in image background, poses, expressions, lighting conditions, and image resolution. The system aims to be efficient, portable, and suitable for use in IoT-based applications, despite the processing limitations of the Raspberry Pi board.</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sp>
        <p:nvSpPr>
          <p:cNvPr id="3" name="TextBox 3"/>
          <p:cNvSpPr txBox="1"/>
          <p:nvPr/>
        </p:nvSpPr>
        <p:spPr>
          <a:xfrm>
            <a:off x="2788785" y="1057163"/>
            <a:ext cx="12518713" cy="1422400"/>
          </a:xfrm>
          <a:prstGeom prst="rect">
            <a:avLst/>
          </a:prstGeom>
        </p:spPr>
        <p:txBody>
          <a:bodyPr lIns="0" tIns="0" rIns="0" bIns="0" rtlCol="0" anchor="t">
            <a:spAutoFit/>
          </a:bodyPr>
          <a:lstStyle/>
          <a:p>
            <a:pPr marL="0" lvl="0" indent="0" algn="ctr">
              <a:lnSpc>
                <a:spcPts val="10999"/>
              </a:lnSpc>
              <a:spcBef>
                <a:spcPct val="0"/>
              </a:spcBef>
            </a:pPr>
            <a:r>
              <a:rPr lang="en-US" sz="9999">
                <a:solidFill>
                  <a:srgbClr val="FFFFFF"/>
                </a:solidFill>
                <a:latin typeface="Quicksand Bold"/>
              </a:rPr>
              <a:t>ABSTRACT</a:t>
            </a:r>
          </a:p>
        </p:txBody>
      </p:sp>
      <p:sp>
        <p:nvSpPr>
          <p:cNvPr id="4" name="TextBox 4"/>
          <p:cNvSpPr txBox="1"/>
          <p:nvPr/>
        </p:nvSpPr>
        <p:spPr>
          <a:xfrm>
            <a:off x="698941" y="2902048"/>
            <a:ext cx="16890118" cy="6356252"/>
          </a:xfrm>
          <a:prstGeom prst="rect">
            <a:avLst/>
          </a:prstGeom>
        </p:spPr>
        <p:txBody>
          <a:bodyPr lIns="0" tIns="0" rIns="0" bIns="0" rtlCol="0" anchor="t">
            <a:spAutoFit/>
          </a:bodyPr>
          <a:lstStyle/>
          <a:p>
            <a:pPr algn="ctr">
              <a:lnSpc>
                <a:spcPts val="5605"/>
              </a:lnSpc>
            </a:pPr>
            <a:r>
              <a:rPr lang="en-US" sz="4003">
                <a:solidFill>
                  <a:srgbClr val="FFFFFF"/>
                </a:solidFill>
                <a:latin typeface="Childos Arabic"/>
              </a:rPr>
              <a:t>THE RAPID GROWTH OF MULTIMEDIA CONTENT HAS PROMPTED COMPUTER VISION RESEARCHERS TO IMPROVE THE ACCURACY AND RELIABILITY OF VISION-BASED SYSTEMS. ONE STUDY INTRODUCES A REAL-TIME ATTENDANCE SYSTEM USING A RASPBERRY PI AND CONVOLUTIONAL NEURAL NETWORK (CNN) FOR FACIAL RECOGNITION. </a:t>
            </a:r>
          </a:p>
          <a:p>
            <a:pPr algn="ctr">
              <a:lnSpc>
                <a:spcPts val="5605"/>
              </a:lnSpc>
              <a:spcBef>
                <a:spcPct val="0"/>
              </a:spcBef>
            </a:pPr>
            <a:r>
              <a:rPr lang="en-US" sz="4003">
                <a:solidFill>
                  <a:srgbClr val="FFFFFF"/>
                </a:solidFill>
                <a:latin typeface="Childos Arabic"/>
              </a:rPr>
              <a:t>THIS SYSTEM IS TRAINED ON A LABELED DATASET, EXTRACTING FACIAL FEATURES FOR LANDMARK-BASED DETECTION AND COMPARISONS. THE RESULTS SHOW EXCEPTIONAL ACCURACY, OUTPERFORMING EXISTING METHODS WITH IMPRESSIVE PERCENTAGES ON VARIOUS DATASETS</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sp>
        <p:nvSpPr>
          <p:cNvPr id="3" name="TextBox 3"/>
          <p:cNvSpPr txBox="1"/>
          <p:nvPr/>
        </p:nvSpPr>
        <p:spPr>
          <a:xfrm>
            <a:off x="2788785" y="1057163"/>
            <a:ext cx="12518713" cy="1422400"/>
          </a:xfrm>
          <a:prstGeom prst="rect">
            <a:avLst/>
          </a:prstGeom>
        </p:spPr>
        <p:txBody>
          <a:bodyPr lIns="0" tIns="0" rIns="0" bIns="0" rtlCol="0" anchor="t">
            <a:spAutoFit/>
          </a:bodyPr>
          <a:lstStyle/>
          <a:p>
            <a:pPr marL="0" lvl="0" indent="0" algn="ctr">
              <a:lnSpc>
                <a:spcPts val="10999"/>
              </a:lnSpc>
              <a:spcBef>
                <a:spcPct val="0"/>
              </a:spcBef>
            </a:pPr>
            <a:r>
              <a:rPr lang="en-US" sz="9999">
                <a:solidFill>
                  <a:srgbClr val="FFFFFF"/>
                </a:solidFill>
                <a:latin typeface="Quicksand Bold"/>
              </a:rPr>
              <a:t>OBJECTIVE</a:t>
            </a:r>
          </a:p>
        </p:txBody>
      </p:sp>
      <p:sp>
        <p:nvSpPr>
          <p:cNvPr id="4" name="TextBox 4"/>
          <p:cNvSpPr txBox="1"/>
          <p:nvPr/>
        </p:nvSpPr>
        <p:spPr>
          <a:xfrm>
            <a:off x="1657271" y="3193774"/>
            <a:ext cx="14973457" cy="4809363"/>
          </a:xfrm>
          <a:prstGeom prst="rect">
            <a:avLst/>
          </a:prstGeom>
        </p:spPr>
        <p:txBody>
          <a:bodyPr lIns="0" tIns="0" rIns="0" bIns="0" rtlCol="0" anchor="t">
            <a:spAutoFit/>
          </a:bodyPr>
          <a:lstStyle/>
          <a:p>
            <a:pPr algn="ctr">
              <a:lnSpc>
                <a:spcPts val="6341"/>
              </a:lnSpc>
            </a:pPr>
            <a:r>
              <a:rPr lang="en-US" sz="4530">
                <a:solidFill>
                  <a:srgbClr val="FFFFFF"/>
                </a:solidFill>
                <a:latin typeface="Childos Arabic"/>
              </a:rPr>
              <a:t>THE MAIN OBJECTIVE OF THE PROJECT IS TO BUILD A CUSTOM CNN MODEL THAT CAN RECOGNIZE THE FACES AND POST THE APPROPRIATE ATTENDANCE INTO THE DATABASE FOR THE DESIGNATED PERIODS BASED ON THE TIMINGS OF THE COLLEGE HOURS.</a:t>
            </a:r>
          </a:p>
          <a:p>
            <a:pPr algn="ctr">
              <a:lnSpc>
                <a:spcPts val="6341"/>
              </a:lnSpc>
              <a:spcBef>
                <a:spcPct val="0"/>
              </a:spcBef>
            </a:pPr>
            <a:endParaRPr lang="en-US" sz="4530">
              <a:solidFill>
                <a:srgbClr val="FFFFFF"/>
              </a:solidFill>
              <a:latin typeface="Childos Arabic"/>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sp>
        <p:nvSpPr>
          <p:cNvPr id="3" name="TextBox 3"/>
          <p:cNvSpPr txBox="1"/>
          <p:nvPr/>
        </p:nvSpPr>
        <p:spPr>
          <a:xfrm>
            <a:off x="2788785" y="1161936"/>
            <a:ext cx="12518713" cy="1203329"/>
          </a:xfrm>
          <a:prstGeom prst="rect">
            <a:avLst/>
          </a:prstGeom>
        </p:spPr>
        <p:txBody>
          <a:bodyPr lIns="0" tIns="0" rIns="0" bIns="0" rtlCol="0" anchor="t">
            <a:spAutoFit/>
          </a:bodyPr>
          <a:lstStyle/>
          <a:p>
            <a:pPr marL="0" lvl="0" indent="0" algn="ctr">
              <a:lnSpc>
                <a:spcPts val="9350"/>
              </a:lnSpc>
              <a:spcBef>
                <a:spcPct val="0"/>
              </a:spcBef>
            </a:pPr>
            <a:r>
              <a:rPr lang="en-US" sz="8500">
                <a:solidFill>
                  <a:srgbClr val="FFFFFF"/>
                </a:solidFill>
                <a:latin typeface="Quicksand Bold"/>
              </a:rPr>
              <a:t>LITERATURE SURVEY</a:t>
            </a:r>
          </a:p>
        </p:txBody>
      </p:sp>
      <p:sp>
        <p:nvSpPr>
          <p:cNvPr id="4" name="TextBox 4"/>
          <p:cNvSpPr txBox="1"/>
          <p:nvPr/>
        </p:nvSpPr>
        <p:spPr>
          <a:xfrm>
            <a:off x="6335293" y="3307319"/>
            <a:ext cx="5617413" cy="2409063"/>
          </a:xfrm>
          <a:prstGeom prst="rect">
            <a:avLst/>
          </a:prstGeom>
        </p:spPr>
        <p:txBody>
          <a:bodyPr lIns="0" tIns="0" rIns="0" bIns="0" rtlCol="0" anchor="t">
            <a:spAutoFit/>
          </a:bodyPr>
          <a:lstStyle/>
          <a:p>
            <a:pPr algn="ctr">
              <a:lnSpc>
                <a:spcPts val="6341"/>
              </a:lnSpc>
              <a:spcBef>
                <a:spcPct val="0"/>
              </a:spcBef>
            </a:pPr>
            <a:r>
              <a:rPr lang="en-US" sz="4530">
                <a:solidFill>
                  <a:srgbClr val="FFFFFF"/>
                </a:solidFill>
                <a:latin typeface="Childos Arabic"/>
              </a:rPr>
              <a:t>ONLINE REPOSITORIES: GITHUB AND KAGGLE</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sp>
        <p:nvSpPr>
          <p:cNvPr id="3" name="TextBox 3"/>
          <p:cNvSpPr txBox="1"/>
          <p:nvPr/>
        </p:nvSpPr>
        <p:spPr>
          <a:xfrm>
            <a:off x="1919518" y="1247160"/>
            <a:ext cx="14448965" cy="868053"/>
          </a:xfrm>
          <a:prstGeom prst="rect">
            <a:avLst/>
          </a:prstGeom>
        </p:spPr>
        <p:txBody>
          <a:bodyPr lIns="0" tIns="0" rIns="0" bIns="0" rtlCol="0" anchor="t">
            <a:spAutoFit/>
          </a:bodyPr>
          <a:lstStyle/>
          <a:p>
            <a:pPr marL="0" lvl="0" indent="0" algn="ctr">
              <a:lnSpc>
                <a:spcPts val="6710"/>
              </a:lnSpc>
              <a:spcBef>
                <a:spcPct val="0"/>
              </a:spcBef>
            </a:pPr>
            <a:r>
              <a:rPr lang="en-US" sz="6100">
                <a:solidFill>
                  <a:srgbClr val="FFFFFF"/>
                </a:solidFill>
                <a:latin typeface="Quicksand Bold"/>
              </a:rPr>
              <a:t>RESEARCH GAP AND LIMITATION</a:t>
            </a:r>
          </a:p>
        </p:txBody>
      </p:sp>
      <p:sp>
        <p:nvSpPr>
          <p:cNvPr id="4" name="TextBox 4"/>
          <p:cNvSpPr txBox="1"/>
          <p:nvPr/>
        </p:nvSpPr>
        <p:spPr>
          <a:xfrm>
            <a:off x="1028700" y="2875851"/>
            <a:ext cx="7070780" cy="3209163"/>
          </a:xfrm>
          <a:prstGeom prst="rect">
            <a:avLst/>
          </a:prstGeom>
        </p:spPr>
        <p:txBody>
          <a:bodyPr lIns="0" tIns="0" rIns="0" bIns="0" rtlCol="0" anchor="t">
            <a:spAutoFit/>
          </a:bodyPr>
          <a:lstStyle/>
          <a:p>
            <a:pPr marL="978027" lvl="1" indent="-489013" algn="ctr">
              <a:lnSpc>
                <a:spcPts val="6341"/>
              </a:lnSpc>
              <a:buFont typeface="Arial"/>
              <a:buChar char="•"/>
            </a:pPr>
            <a:r>
              <a:rPr lang="en-US" sz="4530">
                <a:solidFill>
                  <a:srgbClr val="FFFFFF"/>
                </a:solidFill>
                <a:latin typeface="Childos Arabic"/>
              </a:rPr>
              <a:t>LIMITED BENCHMARKING</a:t>
            </a:r>
          </a:p>
          <a:p>
            <a:pPr marL="978027" lvl="1" indent="-489013" algn="ctr">
              <a:lnSpc>
                <a:spcPts val="6341"/>
              </a:lnSpc>
              <a:buFont typeface="Arial"/>
              <a:buChar char="•"/>
            </a:pPr>
            <a:r>
              <a:rPr lang="en-US" sz="4530">
                <a:solidFill>
                  <a:srgbClr val="FFFFFF"/>
                </a:solidFill>
                <a:latin typeface="Childos Arabic Semi-Bold"/>
              </a:rPr>
              <a:t>RESOURCE CONSTRAINTS</a:t>
            </a:r>
          </a:p>
          <a:p>
            <a:pPr marL="978027" lvl="1" indent="-489013" algn="ctr">
              <a:lnSpc>
                <a:spcPts val="6341"/>
              </a:lnSpc>
              <a:buFont typeface="Arial"/>
              <a:buChar char="•"/>
            </a:pPr>
            <a:r>
              <a:rPr lang="en-US" sz="4530">
                <a:solidFill>
                  <a:srgbClr val="FFFFFF"/>
                </a:solidFill>
                <a:latin typeface="Childos Arabic Semi-Bold"/>
              </a:rPr>
              <a:t>REAL-WORLD APPLICATION STUDIES</a:t>
            </a:r>
          </a:p>
        </p:txBody>
      </p:sp>
      <p:sp>
        <p:nvSpPr>
          <p:cNvPr id="5" name="TextBox 5"/>
          <p:cNvSpPr txBox="1"/>
          <p:nvPr/>
        </p:nvSpPr>
        <p:spPr>
          <a:xfrm>
            <a:off x="9048141" y="2866812"/>
            <a:ext cx="7771535" cy="4410456"/>
          </a:xfrm>
          <a:prstGeom prst="rect">
            <a:avLst/>
          </a:prstGeom>
        </p:spPr>
        <p:txBody>
          <a:bodyPr lIns="0" tIns="0" rIns="0" bIns="0" rtlCol="0" anchor="t">
            <a:spAutoFit/>
          </a:bodyPr>
          <a:lstStyle/>
          <a:p>
            <a:pPr marL="978027" lvl="1" indent="-489013" algn="ctr">
              <a:lnSpc>
                <a:spcPts val="4983"/>
              </a:lnSpc>
              <a:buFont typeface="Arial"/>
              <a:buChar char="•"/>
            </a:pPr>
            <a:r>
              <a:rPr lang="en-US" sz="4530">
                <a:solidFill>
                  <a:srgbClr val="FFFFFF"/>
                </a:solidFill>
                <a:latin typeface="Quicksand Bold"/>
              </a:rPr>
              <a:t>COMPUTATIONAL POWER</a:t>
            </a:r>
          </a:p>
          <a:p>
            <a:pPr marL="978027" lvl="1" indent="-489013" algn="ctr">
              <a:lnSpc>
                <a:spcPts val="4983"/>
              </a:lnSpc>
              <a:buFont typeface="Arial"/>
              <a:buChar char="•"/>
            </a:pPr>
            <a:r>
              <a:rPr lang="en-US" sz="4530">
                <a:solidFill>
                  <a:srgbClr val="FFFFFF"/>
                </a:solidFill>
                <a:latin typeface="Quicksand Bold"/>
              </a:rPr>
              <a:t>MEMORY CONSTRAINTS</a:t>
            </a:r>
          </a:p>
          <a:p>
            <a:pPr marL="978027" lvl="1" indent="-489013" algn="ctr">
              <a:lnSpc>
                <a:spcPts val="4983"/>
              </a:lnSpc>
              <a:buFont typeface="Arial"/>
              <a:buChar char="•"/>
            </a:pPr>
            <a:r>
              <a:rPr lang="en-US" sz="4530">
                <a:solidFill>
                  <a:srgbClr val="FFFFFF"/>
                </a:solidFill>
                <a:latin typeface="Quicksand Bold"/>
              </a:rPr>
              <a:t>CAMERA QUALITY</a:t>
            </a:r>
          </a:p>
          <a:p>
            <a:pPr marL="978027" lvl="1" indent="-489013" algn="ctr">
              <a:lnSpc>
                <a:spcPts val="4983"/>
              </a:lnSpc>
              <a:buFont typeface="Arial"/>
              <a:buChar char="•"/>
            </a:pPr>
            <a:r>
              <a:rPr lang="en-US" sz="4530">
                <a:solidFill>
                  <a:srgbClr val="FFFFFF"/>
                </a:solidFill>
                <a:latin typeface="Quicksand Bold"/>
              </a:rPr>
              <a:t>ENVIRONMENTAL VARIABILITY</a:t>
            </a:r>
          </a:p>
          <a:p>
            <a:pPr marL="978027" lvl="1" indent="-489013" algn="ctr">
              <a:lnSpc>
                <a:spcPts val="4983"/>
              </a:lnSpc>
              <a:buFont typeface="Arial"/>
              <a:buChar char="•"/>
            </a:pPr>
            <a:r>
              <a:rPr lang="en-US" sz="4530">
                <a:solidFill>
                  <a:srgbClr val="FFFFFF"/>
                </a:solidFill>
                <a:latin typeface="Quicksand Bold"/>
              </a:rPr>
              <a:t>SCALABILITY</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sp>
        <p:nvSpPr>
          <p:cNvPr id="3" name="Freeform 3"/>
          <p:cNvSpPr/>
          <p:nvPr/>
        </p:nvSpPr>
        <p:spPr>
          <a:xfrm>
            <a:off x="12660428" y="5773913"/>
            <a:ext cx="4848717" cy="3192735"/>
          </a:xfrm>
          <a:custGeom>
            <a:avLst/>
            <a:gdLst/>
            <a:ahLst/>
            <a:cxnLst/>
            <a:rect l="l" t="t" r="r" b="b"/>
            <a:pathLst>
              <a:path w="4848717" h="3192735">
                <a:moveTo>
                  <a:pt x="0" y="0"/>
                </a:moveTo>
                <a:lnTo>
                  <a:pt x="4848717" y="0"/>
                </a:lnTo>
                <a:lnTo>
                  <a:pt x="4848717" y="3192734"/>
                </a:lnTo>
                <a:lnTo>
                  <a:pt x="0" y="3192734"/>
                </a:lnTo>
                <a:lnTo>
                  <a:pt x="0" y="0"/>
                </a:lnTo>
                <a:close/>
              </a:path>
            </a:pathLst>
          </a:custGeom>
          <a:blipFill>
            <a:blip r:embed="rId3"/>
            <a:stretch>
              <a:fillRect/>
            </a:stretch>
          </a:blipFill>
        </p:spPr>
      </p:sp>
      <p:sp>
        <p:nvSpPr>
          <p:cNvPr id="4" name="TextBox 4"/>
          <p:cNvSpPr txBox="1"/>
          <p:nvPr/>
        </p:nvSpPr>
        <p:spPr>
          <a:xfrm>
            <a:off x="2788785" y="1161936"/>
            <a:ext cx="12518713" cy="1203329"/>
          </a:xfrm>
          <a:prstGeom prst="rect">
            <a:avLst/>
          </a:prstGeom>
        </p:spPr>
        <p:txBody>
          <a:bodyPr lIns="0" tIns="0" rIns="0" bIns="0" rtlCol="0" anchor="t">
            <a:spAutoFit/>
          </a:bodyPr>
          <a:lstStyle/>
          <a:p>
            <a:pPr marL="0" lvl="0" indent="0" algn="ctr">
              <a:lnSpc>
                <a:spcPts val="9350"/>
              </a:lnSpc>
              <a:spcBef>
                <a:spcPct val="0"/>
              </a:spcBef>
            </a:pPr>
            <a:r>
              <a:rPr lang="en-US" sz="8500">
                <a:solidFill>
                  <a:srgbClr val="FFFFFF"/>
                </a:solidFill>
                <a:latin typeface="Quicksand Bold"/>
              </a:rPr>
              <a:t>DATASET DESCRIPTION</a:t>
            </a:r>
          </a:p>
        </p:txBody>
      </p:sp>
      <p:sp>
        <p:nvSpPr>
          <p:cNvPr id="5" name="TextBox 5"/>
          <p:cNvSpPr txBox="1"/>
          <p:nvPr/>
        </p:nvSpPr>
        <p:spPr>
          <a:xfrm>
            <a:off x="6335293" y="3307319"/>
            <a:ext cx="6162426" cy="4809363"/>
          </a:xfrm>
          <a:prstGeom prst="rect">
            <a:avLst/>
          </a:prstGeom>
        </p:spPr>
        <p:txBody>
          <a:bodyPr lIns="0" tIns="0" rIns="0" bIns="0" rtlCol="0" anchor="t">
            <a:spAutoFit/>
          </a:bodyPr>
          <a:lstStyle/>
          <a:p>
            <a:pPr algn="ctr">
              <a:lnSpc>
                <a:spcPts val="6341"/>
              </a:lnSpc>
            </a:pPr>
            <a:r>
              <a:rPr lang="en-US" sz="4530">
                <a:solidFill>
                  <a:srgbClr val="FFFFFF"/>
                </a:solidFill>
                <a:latin typeface="Childos Arabic"/>
              </a:rPr>
              <a:t>2562 IMAGES OF CELEBRITY PHOTOS (FROM KAGGLE)</a:t>
            </a:r>
          </a:p>
          <a:p>
            <a:pPr algn="ctr">
              <a:lnSpc>
                <a:spcPts val="6341"/>
              </a:lnSpc>
            </a:pPr>
            <a:endParaRPr lang="en-US" sz="4530">
              <a:solidFill>
                <a:srgbClr val="FFFFFF"/>
              </a:solidFill>
              <a:latin typeface="Childos Arabic"/>
            </a:endParaRPr>
          </a:p>
          <a:p>
            <a:pPr algn="ctr">
              <a:lnSpc>
                <a:spcPts val="6341"/>
              </a:lnSpc>
              <a:spcBef>
                <a:spcPct val="0"/>
              </a:spcBef>
            </a:pPr>
            <a:r>
              <a:rPr lang="en-US" sz="4530">
                <a:solidFill>
                  <a:srgbClr val="FFFFFF"/>
                </a:solidFill>
                <a:latin typeface="Childos Arabic"/>
              </a:rPr>
              <a:t>USED DATA FROM FOUR UNIVERSITY STUDENTS  </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sp>
        <p:nvSpPr>
          <p:cNvPr id="3" name="TextBox 3"/>
          <p:cNvSpPr txBox="1"/>
          <p:nvPr/>
        </p:nvSpPr>
        <p:spPr>
          <a:xfrm>
            <a:off x="2788785" y="1161936"/>
            <a:ext cx="12518713" cy="1203329"/>
          </a:xfrm>
          <a:prstGeom prst="rect">
            <a:avLst/>
          </a:prstGeom>
        </p:spPr>
        <p:txBody>
          <a:bodyPr lIns="0" tIns="0" rIns="0" bIns="0" rtlCol="0" anchor="t">
            <a:spAutoFit/>
          </a:bodyPr>
          <a:lstStyle/>
          <a:p>
            <a:pPr marL="0" lvl="0" indent="0" algn="ctr">
              <a:lnSpc>
                <a:spcPts val="9350"/>
              </a:lnSpc>
              <a:spcBef>
                <a:spcPct val="0"/>
              </a:spcBef>
            </a:pPr>
            <a:r>
              <a:rPr lang="en-US" sz="8500">
                <a:solidFill>
                  <a:srgbClr val="FFFFFF"/>
                </a:solidFill>
                <a:latin typeface="Quicksand Bold"/>
              </a:rPr>
              <a:t>METHODOLOGY</a:t>
            </a:r>
          </a:p>
        </p:txBody>
      </p:sp>
      <p:sp>
        <p:nvSpPr>
          <p:cNvPr id="4" name="TextBox 4"/>
          <p:cNvSpPr txBox="1"/>
          <p:nvPr/>
        </p:nvSpPr>
        <p:spPr>
          <a:xfrm>
            <a:off x="5267978" y="2848737"/>
            <a:ext cx="7752045" cy="6409563"/>
          </a:xfrm>
          <a:prstGeom prst="rect">
            <a:avLst/>
          </a:prstGeom>
        </p:spPr>
        <p:txBody>
          <a:bodyPr lIns="0" tIns="0" rIns="0" bIns="0" rtlCol="0" anchor="t">
            <a:spAutoFit/>
          </a:bodyPr>
          <a:lstStyle/>
          <a:p>
            <a:pPr algn="ctr">
              <a:lnSpc>
                <a:spcPts val="6341"/>
              </a:lnSpc>
            </a:pPr>
            <a:r>
              <a:rPr lang="en-US" sz="4530">
                <a:solidFill>
                  <a:srgbClr val="FFFFFF"/>
                </a:solidFill>
                <a:latin typeface="Childos Arabic"/>
              </a:rPr>
              <a:t>OPEN CV </a:t>
            </a:r>
          </a:p>
          <a:p>
            <a:pPr algn="ctr">
              <a:lnSpc>
                <a:spcPts val="6341"/>
              </a:lnSpc>
            </a:pPr>
            <a:r>
              <a:rPr lang="en-US" sz="4530">
                <a:solidFill>
                  <a:srgbClr val="FFFFFF"/>
                </a:solidFill>
                <a:latin typeface="Childos Arabic"/>
              </a:rPr>
              <a:t>IMAGE PROCESSING MODULE</a:t>
            </a:r>
          </a:p>
          <a:p>
            <a:pPr algn="ctr">
              <a:lnSpc>
                <a:spcPts val="6341"/>
              </a:lnSpc>
            </a:pPr>
            <a:r>
              <a:rPr lang="en-US" sz="4530">
                <a:solidFill>
                  <a:srgbClr val="FFFFFF"/>
                </a:solidFill>
                <a:latin typeface="Childos Arabic"/>
              </a:rPr>
              <a:t>TENSORFLOW</a:t>
            </a:r>
          </a:p>
          <a:p>
            <a:pPr algn="ctr">
              <a:lnSpc>
                <a:spcPts val="6341"/>
              </a:lnSpc>
            </a:pPr>
            <a:r>
              <a:rPr lang="en-US" sz="4530">
                <a:solidFill>
                  <a:srgbClr val="FFFFFF"/>
                </a:solidFill>
                <a:latin typeface="Childos Arabic"/>
              </a:rPr>
              <a:t>KERAS</a:t>
            </a:r>
          </a:p>
          <a:p>
            <a:pPr algn="ctr">
              <a:lnSpc>
                <a:spcPts val="6341"/>
              </a:lnSpc>
            </a:pPr>
            <a:r>
              <a:rPr lang="en-US" sz="4530">
                <a:solidFill>
                  <a:srgbClr val="FFFFFF"/>
                </a:solidFill>
                <a:latin typeface="Childos Arabic"/>
              </a:rPr>
              <a:t>SCIKIT - LEARN</a:t>
            </a:r>
          </a:p>
          <a:p>
            <a:pPr algn="ctr">
              <a:lnSpc>
                <a:spcPts val="6341"/>
              </a:lnSpc>
            </a:pPr>
            <a:r>
              <a:rPr lang="en-US" sz="4530">
                <a:solidFill>
                  <a:srgbClr val="FFFFFF"/>
                </a:solidFill>
                <a:latin typeface="Childos Arabic"/>
              </a:rPr>
              <a:t>PANDAS</a:t>
            </a:r>
          </a:p>
          <a:p>
            <a:pPr algn="ctr">
              <a:lnSpc>
                <a:spcPts val="6341"/>
              </a:lnSpc>
            </a:pPr>
            <a:r>
              <a:rPr lang="en-US" sz="4530">
                <a:solidFill>
                  <a:srgbClr val="FFFFFF"/>
                </a:solidFill>
                <a:latin typeface="Childos Arabic"/>
              </a:rPr>
              <a:t>MATPLOTLIB</a:t>
            </a:r>
          </a:p>
          <a:p>
            <a:pPr algn="ctr">
              <a:lnSpc>
                <a:spcPts val="6341"/>
              </a:lnSpc>
              <a:spcBef>
                <a:spcPct val="0"/>
              </a:spcBef>
            </a:pPr>
            <a:r>
              <a:rPr lang="en-US" sz="4530">
                <a:solidFill>
                  <a:srgbClr val="FFFFFF"/>
                </a:solidFill>
                <a:latin typeface="Childos Arabic"/>
              </a:rPr>
              <a:t>PICKLE</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533</Words>
  <Application>Microsoft Office PowerPoint</Application>
  <PresentationFormat>Custom</PresentationFormat>
  <Paragraphs>72</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Telegraf</vt:lpstr>
      <vt:lpstr>Quicksand Medium</vt:lpstr>
      <vt:lpstr>Six Hands Brush</vt:lpstr>
      <vt:lpstr>Calibri</vt:lpstr>
      <vt:lpstr>Quicksand Bold</vt:lpstr>
      <vt:lpstr>Childos Arabic</vt:lpstr>
      <vt:lpstr>Childos Arabic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recognision</dc:title>
  <cp:lastModifiedBy>admin</cp:lastModifiedBy>
  <cp:revision>2</cp:revision>
  <dcterms:created xsi:type="dcterms:W3CDTF">2006-08-16T00:00:00Z</dcterms:created>
  <dcterms:modified xsi:type="dcterms:W3CDTF">2024-01-23T06:08:10Z</dcterms:modified>
  <dc:identifier>DAFypDVDPio</dc:identifier>
</cp:coreProperties>
</file>